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4660"/>
  </p:normalViewPr>
  <p:slideViewPr>
    <p:cSldViewPr snapToGrid="0">
      <p:cViewPr varScale="1">
        <p:scale>
          <a:sx n="83" d="100"/>
          <a:sy n="83" d="100"/>
        </p:scale>
        <p:origin x="39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7C05B8-92E2-DEC5-C928-749CD2C76B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E994CFD-527A-C146-BB67-0852C3BB4C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2A303F-FB17-00EF-0898-A7DA6917A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DC8798D-8891-610A-DDFC-DC608C280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171DA3-EA72-05C1-9495-7A004C1A6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975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F5B241-445F-577B-8F49-54F27B790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FACE2A1-D831-5286-2914-07206F246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04A6089-7F1E-95C4-A47C-DC337C02F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5CE1CB-4C8F-531F-06FA-C72F6C17E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5BE9E9-8D37-4166-5408-42B3140AC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6538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2718DB-2167-6BEC-F48E-5F93FCAA1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D1B92D6-E04D-129E-E349-E4C23869A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437C521-9AED-C99B-D4C7-99FEEA19C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59A940-59EA-B0C2-DE6F-0E9861391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23FD47-600C-3FD8-8652-97F143CB7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8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D25902-A5E7-01CE-C402-26B322F75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72131B5-FDF4-7FDB-7562-31A105C629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4218EE3-1ED3-EF82-8BCE-306C4F3754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C68A13-3E2F-9252-2582-F09B0595F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4BB4E7-139F-BE76-C5CE-7F3EA3855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5359A1C-9991-7230-D716-800FBAB5B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7313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170F8E-0CF8-D547-2A64-12CD48564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FF9ED8B-8990-9717-E532-CAEECC6E1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2AE5748-ADA5-4B2C-C685-D77795D970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7809CF5D-AAA2-54CF-556D-E34CDE0963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93F9222-0271-D364-D46B-68F75D01C9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AD4C7C4-359D-841D-1836-D2BFB6856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4C335EE-2E00-C8F1-737E-7094882A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403F56A-F60E-FE04-5436-0E76877FB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077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5B94FC-AD3E-4460-7701-76FCA2971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B5E244-2201-7791-B2F6-36097A041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07782FE-4DC8-86CD-97C9-A32DA1F6F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5C44586-7084-5230-92C7-A8FE52DBA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451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5F2649B-D207-0599-679E-F62353BAD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E07119F-054C-D51A-F28F-9612A9288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7A6CF6F-62CD-46B2-315F-B3C1BE404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673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95DFDE-2A15-FD66-BD89-F3D0309AA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240932A-0021-FE52-0D88-4B02228EF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F82353C-5D23-DB7A-6EC6-F48AFBCCFB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D3F7FD4-89AB-D8FF-A881-8E28FD0E5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768B39-8CF1-F876-1E81-E715F6C20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4B56731-40A1-871F-5137-46A23643A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622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B1A16B-91E2-E266-4E59-0BA1C22F0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FC0BA4F-ADB7-2941-28F8-C6A875493D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C0B5753-5BD5-4805-27DB-D6F4DB285F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333AA4-A43C-F5DD-B08E-66EC09F6F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C380FF2-78A6-E552-D93D-666E43803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F7B22B0-4B24-63DA-D325-099616DAB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529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026D07-F2EA-7CDE-BD5D-75FDB1F37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423302-CF7E-27DC-5616-B40156CB2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EC9337-F952-A91F-4564-D67ACE8CD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744207-E389-F167-79BA-4293D0E83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D076C0D-9B0A-6677-2D6A-42EE4BB08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294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B30C0CA-525B-A969-D467-0AAD1B95C2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2ABEB45-BE1D-D631-61BF-671EA656E7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AEB740-8C43-979F-A3EC-D708EA0E2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B7DDAF9-7058-5165-2878-113B685E0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4A4B043-A1F1-A995-DFB7-B8A522E2D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798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99D2B17-531E-81AC-6283-BB1A00221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35F35FE-0517-7509-36BF-706DD4D1F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5CDFA8-9072-9563-0F6D-BCC69368D6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9CC5F1-D6BC-4620-992B-3890FAF789D1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82511F-CB50-9684-0CF2-97EBCD9B29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4454AE-8DF5-E30E-A48C-B65975E2FF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05FC5-AFAD-4FB6-81B7-B3BCA629C8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733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ACAA2747-AF57-1CBF-7485-9D4EE10205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23692"/>
              </p:ext>
            </p:extLst>
          </p:nvPr>
        </p:nvGraphicFramePr>
        <p:xfrm>
          <a:off x="488830" y="477328"/>
          <a:ext cx="11243336" cy="6224740"/>
        </p:xfrm>
        <a:graphic>
          <a:graphicData uri="http://schemas.openxmlformats.org/drawingml/2006/table">
            <a:tbl>
              <a:tblPr firstRow="1" bandRow="1"/>
              <a:tblGrid>
                <a:gridCol w="1581526">
                  <a:extLst>
                    <a:ext uri="{9D8B030D-6E8A-4147-A177-3AD203B41FA5}">
                      <a16:colId xmlns:a16="http://schemas.microsoft.com/office/drawing/2014/main" val="2415077226"/>
                    </a:ext>
                  </a:extLst>
                </a:gridCol>
                <a:gridCol w="4284436">
                  <a:extLst>
                    <a:ext uri="{9D8B030D-6E8A-4147-A177-3AD203B41FA5}">
                      <a16:colId xmlns:a16="http://schemas.microsoft.com/office/drawing/2014/main" val="1741309446"/>
                    </a:ext>
                  </a:extLst>
                </a:gridCol>
                <a:gridCol w="5377374">
                  <a:extLst>
                    <a:ext uri="{9D8B030D-6E8A-4147-A177-3AD203B41FA5}">
                      <a16:colId xmlns:a16="http://schemas.microsoft.com/office/drawing/2014/main" val="175757554"/>
                    </a:ext>
                  </a:extLst>
                </a:gridCol>
              </a:tblGrid>
              <a:tr h="351010">
                <a:tc gridSpan="3">
                  <a:txBody>
                    <a:bodyPr/>
                    <a:lstStyle>
                      <a:lvl1pPr marL="0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5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정관 점검 사항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D3B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7597958"/>
                  </a:ext>
                </a:extLst>
              </a:tr>
              <a:tr h="421686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300" b="1" dirty="0">
                          <a:latin typeface="+mj-ea"/>
                          <a:ea typeface="+mj-ea"/>
                        </a:rPr>
                        <a:t>주요 점검항목</a:t>
                      </a:r>
                      <a:r>
                        <a:rPr lang="en-US" altLang="ko-KR" sz="1300" b="1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300" b="1" dirty="0"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300" b="1" dirty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300" b="1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+mj-ea"/>
                          <a:ea typeface="+mj-ea"/>
                        </a:rPr>
                        <a:t>개정 전 규정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+mj-ea"/>
                          <a:ea typeface="+mj-ea"/>
                        </a:rPr>
                        <a:t>개정 후 규정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9066758"/>
                  </a:ext>
                </a:extLst>
              </a:tr>
              <a:tr h="1265861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300" dirty="0">
                          <a:latin typeface="+mj-ea"/>
                          <a:ea typeface="+mj-ea"/>
                        </a:rPr>
                        <a:t>자기주식 취득</a:t>
                      </a:r>
                      <a:endParaRPr lang="en-US" altLang="ko-KR" sz="130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300" dirty="0">
                          <a:latin typeface="+mj-ea"/>
                          <a:ea typeface="+mj-ea"/>
                        </a:rPr>
                        <a:t>(          )</a:t>
                      </a:r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000" dirty="0">
                          <a:latin typeface="이사만루체 Light" panose="00000300000000000000" pitchFamily="2" charset="-127"/>
                          <a:ea typeface="이사만루체 Light" panose="00000300000000000000" pitchFamily="2" charset="-127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fontAlgn="base" latinLnBrk="1"/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자기주식의 취득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①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 회사는 주주총회의 결의로 다음의 방법에 따라 자기의 명의와 계산으로 자기주식을 취득할 수 있다</a:t>
                      </a:r>
                      <a:endParaRPr lang="en-US" altLang="ko-KR" sz="1100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64783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자기주식 취득의 방법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64783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자기주식의 처분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64783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주식의 소각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3316034"/>
                  </a:ext>
                </a:extLst>
              </a:tr>
              <a:tr h="2184281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300" dirty="0">
                          <a:latin typeface="+mj-ea"/>
                          <a:ea typeface="+mj-ea"/>
                        </a:rPr>
                        <a:t>주식양도제한</a:t>
                      </a:r>
                      <a:endParaRPr lang="en-US" altLang="ko-KR" sz="130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300" dirty="0">
                          <a:latin typeface="+mj-ea"/>
                          <a:ea typeface="+mj-ea"/>
                        </a:rPr>
                        <a:t>(            )</a:t>
                      </a:r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000" dirty="0">
                          <a:latin typeface="이사만루체 Light" panose="00000300000000000000" pitchFamily="2" charset="-127"/>
                          <a:ea typeface="이사만루체 Light" panose="00000300000000000000" pitchFamily="2" charset="-127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atinLnBrk="1"/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0O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ko-KR" sz="1100" b="1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주식의 양도제한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 ①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주식을 양도함에 있어서는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ko-KR" sz="11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이사회의 승인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얻어야 한다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다만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상법 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383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 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항에 따라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이사회를 두지 아니하는 경우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이사가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1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 또는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2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인인 경우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에는 주주총회의 승인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얻어야 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주주 상호 간에 주식을 양도하는 경우에는 그러하지 아니하다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항의 규정에 위반하여 승인을 얻지 아니한 주식의 양도는 회사에 대하여 효력이 없다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③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주식을 양도하고자 하는 주주는 회사에 대하여 양도의 상대방 및 양도하고자 하는 주식의 종류와 수를 기재한 서면으로 승인을 청구하여야 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④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회사는 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항의 청구가 있는 날로부터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1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개월 이내에 승인 여부를 주주에게 서면으로 통지하여야 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만약 회사가 이 기간 내에 통지하지 아니한 때에는 이사회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또는 주주총회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 양도를 승인한 것으로 본다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 </a:t>
                      </a:r>
                    </a:p>
                    <a:p>
                      <a:pPr latinLnBrk="1"/>
                      <a:r>
                        <a:rPr lang="en-US" altLang="ko-KR" sz="110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                 -</a:t>
                      </a:r>
                      <a:r>
                        <a:rPr lang="ko-KR" altLang="en-US" sz="110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양도제한 사항을 정관에 기재할 경우 반드시 등기해야 함</a:t>
                      </a:r>
                      <a:r>
                        <a:rPr lang="en-US" altLang="ko-KR" sz="110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2542893"/>
                  </a:ext>
                </a:extLst>
              </a:tr>
              <a:tr h="2001902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300" dirty="0">
                          <a:latin typeface="+mj-ea"/>
                          <a:ea typeface="+mj-ea"/>
                        </a:rPr>
                        <a:t>이사감사의 수</a:t>
                      </a:r>
                      <a:r>
                        <a:rPr lang="en-US" altLang="ko-KR" sz="1300" dirty="0">
                          <a:latin typeface="+mj-ea"/>
                          <a:ea typeface="+mj-ea"/>
                        </a:rPr>
                        <a:t>/    </a:t>
                      </a:r>
                      <a:r>
                        <a:rPr lang="ko-KR" altLang="en-US" sz="1300" dirty="0">
                          <a:latin typeface="+mj-ea"/>
                          <a:ea typeface="+mj-ea"/>
                        </a:rPr>
                        <a:t>보선</a:t>
                      </a:r>
                      <a:endParaRPr lang="en-US" altLang="ko-KR" sz="1300" dirty="0">
                        <a:latin typeface="+mj-ea"/>
                        <a:ea typeface="+mj-ea"/>
                      </a:endParaRPr>
                    </a:p>
                    <a:p>
                      <a:pPr algn="ctr" latinLnBrk="1"/>
                      <a:r>
                        <a:rPr lang="en-US" altLang="ko-KR" sz="1300" dirty="0">
                          <a:latin typeface="+mj-ea"/>
                          <a:ea typeface="+mj-ea"/>
                        </a:rPr>
                        <a:t>(             )</a:t>
                      </a:r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dirty="0">
                          <a:latin typeface="이사만루체 Light" panose="00000300000000000000" pitchFamily="2" charset="-127"/>
                          <a:ea typeface="이사만루체 Light" panose="00000300000000000000" pitchFamily="2" charset="-127"/>
                        </a:rPr>
                        <a:t> </a:t>
                      </a:r>
                      <a:endParaRPr lang="ko-KR" altLang="en-US" sz="1000" dirty="0">
                        <a:latin typeface="이사만루체 Light" panose="00000300000000000000" pitchFamily="2" charset="-127"/>
                        <a:ea typeface="이사만루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atinLnBrk="0"/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100" b="1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이사 및 감사의 수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①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 회사의 이사는 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 이상으로 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 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②본 회사의 감사는 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 이상으로 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 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③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본 회사의 자본금이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10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억원 미만인 경우 이사는 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 이상으로 하고 감사는 두지 않을 수 있다</a:t>
                      </a:r>
                      <a:endParaRPr lang="en-US" altLang="ko-KR" sz="1100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100" b="1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이사 및 감사의 보선</a:t>
                      </a:r>
                      <a:r>
                        <a:rPr lang="en-US" altLang="ko-KR" sz="1100" b="1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or</a:t>
                      </a:r>
                      <a:r>
                        <a:rPr lang="ko-KR" altLang="en-US" sz="1100" b="1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임기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이사 또는 감사 중 결원이 생긴 때에는 주주총회에서 이를 선임한다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그러나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법정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원수를 결하지 아니하고 업무 수행에 지장이 없는 경우에는 그러하지 아니한다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보결 또는 증원에 의하여 선임된 이사의 임기는 다른 이사의 잔여임기와 같이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하나</a:t>
                      </a:r>
                      <a:r>
                        <a:rPr lang="ko-KR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감사의 임기는 취임한 날로부터 </a:t>
                      </a:r>
                      <a:r>
                        <a:rPr lang="ko-KR" altLang="ko-KR" sz="1100" kern="1200" dirty="0" err="1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기산한다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ko-KR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60230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5811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CB4D9-B452-3D5A-7C11-35D964CAC8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9020F85A-72FB-DA0F-BF35-DD49873524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37410"/>
              </p:ext>
            </p:extLst>
          </p:nvPr>
        </p:nvGraphicFramePr>
        <p:xfrm>
          <a:off x="272824" y="367306"/>
          <a:ext cx="11430346" cy="6304716"/>
        </p:xfrm>
        <a:graphic>
          <a:graphicData uri="http://schemas.openxmlformats.org/drawingml/2006/table">
            <a:tbl>
              <a:tblPr firstRow="1" bandRow="1"/>
              <a:tblGrid>
                <a:gridCol w="1854336">
                  <a:extLst>
                    <a:ext uri="{9D8B030D-6E8A-4147-A177-3AD203B41FA5}">
                      <a16:colId xmlns:a16="http://schemas.microsoft.com/office/drawing/2014/main" val="2415077226"/>
                    </a:ext>
                  </a:extLst>
                </a:gridCol>
                <a:gridCol w="4221882">
                  <a:extLst>
                    <a:ext uri="{9D8B030D-6E8A-4147-A177-3AD203B41FA5}">
                      <a16:colId xmlns:a16="http://schemas.microsoft.com/office/drawing/2014/main" val="1741309446"/>
                    </a:ext>
                  </a:extLst>
                </a:gridCol>
                <a:gridCol w="5354128">
                  <a:extLst>
                    <a:ext uri="{9D8B030D-6E8A-4147-A177-3AD203B41FA5}">
                      <a16:colId xmlns:a16="http://schemas.microsoft.com/office/drawing/2014/main" val="175757554"/>
                    </a:ext>
                  </a:extLst>
                </a:gridCol>
              </a:tblGrid>
              <a:tr h="422970">
                <a:tc gridSpan="3">
                  <a:txBody>
                    <a:bodyPr/>
                    <a:lstStyle>
                      <a:lvl1pPr marL="0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7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정관 점검 사항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D3B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7597958"/>
                  </a:ext>
                </a:extLst>
              </a:tr>
              <a:tr h="443523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주요 점검항목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개정 전 규정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개정 후 규정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9066758"/>
                  </a:ext>
                </a:extLst>
              </a:tr>
              <a:tr h="1647731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647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이사감사의 </a:t>
                      </a:r>
                      <a:endParaRPr lang="en-US" altLang="ko-KR" sz="1200" b="1" dirty="0"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647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책임감면한도</a:t>
                      </a:r>
                      <a:endParaRPr lang="en-US" altLang="ko-KR" sz="1200" b="1" dirty="0"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647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(          )  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Aft>
                          <a:spcPts val="500"/>
                        </a:spcAft>
                        <a:buNone/>
                        <a:tabLst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27178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00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이사</a:t>
                      </a:r>
                      <a:r>
                        <a:rPr lang="en-US" altLang="ko-KR" sz="1100" b="1" kern="0" spc="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1" kern="0" spc="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감사의 책임 및 책임의 감면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  <a:tabLst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27178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①이사와 감사는 임무해태 등의 경우에 상법 등 법률이 정하는 바에 따라서 회사와 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자에 대하여 책임을 진다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  <a:tabLst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27178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②전항에 따른 이사와 감사의 회사에 대한 책임은 주주 전원동의로 면제할 수 있다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③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이사와 감사의 회사에 대한 책임은 이사 또는 감사가 그 행위를 한 날 이전 최근</a:t>
                      </a:r>
                      <a:r>
                        <a:rPr lang="en-US" altLang="ko-KR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년간의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kern="0" spc="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보수액</a:t>
                      </a:r>
                      <a:r>
                        <a:rPr lang="en-US" altLang="ko-KR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상여금과 주식매수선택권의 행사로 인한 이익 등을 포함한다</a:t>
                      </a:r>
                      <a:r>
                        <a:rPr lang="en-US" altLang="ko-KR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의 </a:t>
                      </a:r>
                      <a:r>
                        <a:rPr lang="en-US" altLang="ko-KR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배</a:t>
                      </a:r>
                      <a:r>
                        <a:rPr lang="en-US" altLang="ko-KR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사외이사의 경우는</a:t>
                      </a:r>
                      <a:r>
                        <a:rPr lang="en-US" altLang="ko-KR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배</a:t>
                      </a:r>
                      <a:r>
                        <a:rPr lang="en-US" altLang="ko-KR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에 해당하는 금액을 한도로 한다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이사 또는 감사가 고의 또는 중대한 과실로 손해를 발생시킨 경우와 법률상 이사 및 감사의 책임감경을 허용하지 않는 경우에는 그러하지 아니한다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4627370"/>
                  </a:ext>
                </a:extLst>
              </a:tr>
              <a:tr h="1336123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이사감사의 보수와 </a:t>
                      </a:r>
                      <a:endParaRPr lang="en-US" altLang="ko-KR" sz="1200" b="1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퇴직금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/      </a:t>
                      </a:r>
                    </a:p>
                    <a:p>
                      <a:pPr algn="ctr" latinLnBrk="1"/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유족보상</a:t>
                      </a:r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복리후생</a:t>
                      </a:r>
                      <a:endParaRPr lang="en-US" altLang="ko-KR" sz="1200" b="1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(             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fontAlgn="base" latinLnBrk="1"/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보수와 퇴직금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①임원의 보수는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주주총회의 결의를 거친 임원 보수 지급 규정에 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②임원의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퇴직금은 주주총회의 결의를 거친 임원퇴직금지급규정에 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③임원의 업무상 사망 시 유족보상금 지급에 관하여는 주주총회 결의를 거친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임원유족보상금 지급 규정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의한다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④임원의 복리후생에 관한 사항은 주주총회 결의를 거친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임원복리후생 규정에 의한다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                             </a:t>
                      </a:r>
                      <a:r>
                        <a:rPr lang="en-US" altLang="ko-KR" sz="1100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</a:t>
                      </a:r>
                      <a:r>
                        <a:rPr lang="ko-KR" altLang="en-US" sz="1100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구체적 지급 규정은 별첨으로 제정</a:t>
                      </a:r>
                      <a:r>
                        <a:rPr lang="en-US" altLang="ko-KR" sz="1100" kern="120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</a:t>
                      </a:r>
                      <a:endParaRPr lang="ko-KR" altLang="en-US" sz="1100" dirty="0">
                        <a:solidFill>
                          <a:srgbClr val="C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5334051"/>
                  </a:ext>
                </a:extLst>
              </a:tr>
              <a:tr h="2401684"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1" dirty="0">
                          <a:latin typeface="+mn-ea"/>
                          <a:ea typeface="+mn-ea"/>
                        </a:rPr>
                        <a:t>배당</a:t>
                      </a:r>
                      <a:endParaRPr lang="en-US" altLang="ko-KR" sz="1200" b="1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200" b="1" dirty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latin typeface="+mn-ea"/>
                          <a:ea typeface="+mn-ea"/>
                        </a:rPr>
                        <a:t>(                    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latinLnBrk="1"/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8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377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566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754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943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131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320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509" algn="l" defTabSz="914377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fontAlgn="base" latinLnBrk="1"/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이익배당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①이익의 배당은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금전과 주식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기타자산으로 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할 수 있다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②이익의 배당을 주식으로 하는 경유 회사가 수종의 주식을 발행한 때에는 주주총회의 결의로 그 외 다른 종류의 주식으로도 할 수 있다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③제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항의 배당은 매 결산기 말 현재의 주주명부에 기재된 주주 또는 질권자에게 지급한다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④이익배당을 포기하거나 다른 주주보다 낮은 배당을 받는 주주전원의 동의가 있는 경우에는 상법 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464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조에도 불구하고 소액주주의 이익을 해치지 않는 범위에서 주주들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간에 배당률을 달리 정할 수 있다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중간배당의 경우에도 또한 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같다</a:t>
                      </a:r>
                    </a:p>
                    <a:p>
                      <a:pPr fontAlgn="base" latinLnBrk="1"/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중간배당</a:t>
                      </a:r>
                      <a:r>
                        <a:rPr lang="en-US" altLang="ko-KR" sz="1100" b="1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①본 회사는 영업연도 중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회에 한하여 이사회의 결의로 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일정한 날을 정하여 그날의 주주에게 상법 제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462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조의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의한 중간배당을 할 수 있다</a:t>
                      </a:r>
                      <a:r>
                        <a:rPr lang="en-US" altLang="ko-KR" sz="11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②제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항의 중간배당은 이사회의 결의로 하되 본 회사의 이사가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 또는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명인 경우에는 주주총회 결의로 한다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2589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510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</TotalTime>
  <Words>662</Words>
  <Application>Microsoft Office PowerPoint</Application>
  <PresentationFormat>와이드스크린</PresentationFormat>
  <Paragraphs>59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Arial</vt:lpstr>
      <vt:lpstr>맑은 고딕</vt:lpstr>
      <vt:lpstr>이사만루체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kihong kim</dc:creator>
  <cp:lastModifiedBy>kihong kim</cp:lastModifiedBy>
  <cp:revision>1</cp:revision>
  <dcterms:created xsi:type="dcterms:W3CDTF">2026-05-15T03:49:15Z</dcterms:created>
  <dcterms:modified xsi:type="dcterms:W3CDTF">2026-05-15T03:54:16Z</dcterms:modified>
</cp:coreProperties>
</file>